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70" r:id="rId3"/>
    <p:sldId id="269" r:id="rId4"/>
    <p:sldId id="265" r:id="rId5"/>
    <p:sldId id="266" r:id="rId6"/>
    <p:sldId id="267" r:id="rId7"/>
    <p:sldId id="264" r:id="rId8"/>
    <p:sldId id="259" r:id="rId9"/>
    <p:sldId id="268" r:id="rId10"/>
    <p:sldId id="260" r:id="rId11"/>
    <p:sldId id="272" r:id="rId12"/>
    <p:sldId id="271" r:id="rId13"/>
    <p:sldId id="274" r:id="rId14"/>
    <p:sldId id="275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62"/>
    <p:restoredTop sz="94673"/>
  </p:normalViewPr>
  <p:slideViewPr>
    <p:cSldViewPr snapToObjects="1">
      <p:cViewPr varScale="1">
        <p:scale>
          <a:sx n="107" d="100"/>
          <a:sy n="107" d="100"/>
        </p:scale>
        <p:origin x="312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86048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00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5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6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09587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2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7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584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863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308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rav5x17eqv7b6ne/Questions.pdf?dl=0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651" y="2831931"/>
            <a:ext cx="5174047" cy="1723125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GB" b="1">
                <a:cs typeface="Avenir Book"/>
              </a:rPr>
              <a:t>AIMS of using </a:t>
            </a:r>
            <a:r>
              <a:rPr lang="en-US" b="1">
                <a:cs typeface="Avenir Book"/>
              </a:rPr>
              <a:t>Artist </a:t>
            </a:r>
            <a:r>
              <a:rPr lang="en-US" b="1" dirty="0">
                <a:cs typeface="Avenir Book"/>
              </a:rPr>
              <a:t>Sources</a:t>
            </a:r>
            <a:endParaRPr lang="en-US" b="1">
              <a:cs typeface="Avenir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4408" y="5134875"/>
            <a:ext cx="4828532" cy="1723125"/>
          </a:xfrm>
        </p:spPr>
        <p:txBody>
          <a:bodyPr anchor="ctr">
            <a:normAutofit/>
          </a:bodyPr>
          <a:lstStyle/>
          <a:p>
            <a:pPr algn="l"/>
            <a:r>
              <a:rPr lang="en-US" sz="3000">
                <a:latin typeface="Avenir Book"/>
                <a:cs typeface="Avenir Book"/>
              </a:rPr>
              <a:t>By Paul Carney</a:t>
            </a:r>
          </a:p>
          <a:p>
            <a:pPr algn="l"/>
            <a:r>
              <a:rPr lang="en-US" sz="3000" err="1">
                <a:latin typeface="Avenir Book"/>
                <a:cs typeface="Avenir Book"/>
              </a:rPr>
              <a:t>www.paulcarneyarts.com</a:t>
            </a:r>
            <a:endParaRPr lang="en-US" sz="30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solidFill>
                  <a:srgbClr val="254061"/>
                </a:solidFill>
                <a:latin typeface="Avenir Book"/>
                <a:cs typeface="Avenir Book"/>
              </a:rPr>
              <a:t>S - </a:t>
            </a:r>
            <a:r>
              <a:rPr lang="en-US" sz="2400" b="1" dirty="0">
                <a:solidFill>
                  <a:srgbClr val="254061"/>
                </a:solidFill>
                <a:latin typeface="Avenir Book"/>
                <a:cs typeface="Avenir Book"/>
              </a:rPr>
              <a:t>Use artists to develop Skills &amp; techniques</a:t>
            </a:r>
            <a:endParaRPr lang="en-US" sz="3600" b="1" dirty="0">
              <a:solidFill>
                <a:srgbClr val="254061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6484" y="1782827"/>
            <a:ext cx="4583650" cy="2195476"/>
          </a:xfrm>
        </p:spPr>
        <p:txBody>
          <a:bodyPr>
            <a:normAutofit/>
          </a:bodyPr>
          <a:lstStyle/>
          <a:p>
            <a:pPr marL="344488" indent="-342900">
              <a:buFont typeface="Wingdings" pitchFamily="2" charset="2"/>
              <a:buChar char="§"/>
            </a:pPr>
            <a:r>
              <a:rPr lang="en-GB" dirty="0">
                <a:latin typeface="Avenir Light"/>
                <a:cs typeface="Avenir Light"/>
              </a:rPr>
              <a:t>Use the work of other artists to learn new techniques or to</a:t>
            </a:r>
            <a:r>
              <a:rPr lang="en-US" dirty="0">
                <a:latin typeface="Avenir Light"/>
                <a:cs typeface="Avenir Light"/>
              </a:rPr>
              <a:t> overcome specific, personal struggles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883C9-EAD1-0E42-81FC-C41D4DE6E999}"/>
              </a:ext>
            </a:extLst>
          </p:cNvPr>
          <p:cNvSpPr txBox="1"/>
          <p:nvPr/>
        </p:nvSpPr>
        <p:spPr>
          <a:xfrm rot="5400000" flipH="1" flipV="1">
            <a:off x="-1346680" y="4847290"/>
            <a:ext cx="320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CDA234A-9F26-B146-AE01-5601ADF16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017" y="1782827"/>
            <a:ext cx="3545269" cy="473010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736A3F4-562D-894B-A873-19F0FBEC5B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00" t="47296" r="24325" b="5816"/>
          <a:stretch/>
        </p:blipFill>
        <p:spPr>
          <a:xfrm rot="16200000">
            <a:off x="2691773" y="2919675"/>
            <a:ext cx="3205911" cy="405374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985A89D-11EE-3840-9EB7-8143B1333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" t="5240" r="4669" b="5251"/>
          <a:stretch/>
        </p:blipFill>
        <p:spPr>
          <a:xfrm>
            <a:off x="9935545" y="179916"/>
            <a:ext cx="2059605" cy="264949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E08318A-1472-C743-A5E3-D4077660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836712"/>
            <a:ext cx="105611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09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15C6-E64E-1949-96A0-F8E48429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EE077E80-A5A3-E749-9F60-D15573A9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8" t="15527" r="4828" b="8060"/>
          <a:stretch/>
        </p:blipFill>
        <p:spPr>
          <a:xfrm>
            <a:off x="1419672" y="440667"/>
            <a:ext cx="9505056" cy="5976665"/>
          </a:xfrm>
        </p:spPr>
      </p:pic>
    </p:spTree>
    <p:extLst>
      <p:ext uri="{BB962C8B-B14F-4D97-AF65-F5344CB8AC3E}">
        <p14:creationId xmlns:p14="http://schemas.microsoft.com/office/powerpoint/2010/main" val="97152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F15C6-E64E-1949-96A0-F8E48429A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Word&#10;&#10;Description automatically generated">
            <a:extLst>
              <a:ext uri="{FF2B5EF4-FFF2-40B4-BE49-F238E27FC236}">
                <a16:creationId xmlns:a16="http://schemas.microsoft.com/office/drawing/2014/main" id="{EE077E80-A5A3-E749-9F60-D15573A9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49" t="23352" r="9006" b="37060"/>
          <a:stretch/>
        </p:blipFill>
        <p:spPr>
          <a:xfrm>
            <a:off x="1373733" y="332656"/>
            <a:ext cx="10019364" cy="5901817"/>
          </a:xfrm>
        </p:spPr>
      </p:pic>
    </p:spTree>
    <p:extLst>
      <p:ext uri="{BB962C8B-B14F-4D97-AF65-F5344CB8AC3E}">
        <p14:creationId xmlns:p14="http://schemas.microsoft.com/office/powerpoint/2010/main" val="1185575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9427-EF6E-6749-92F1-04B71E6C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ifferent, posing, various&#10;&#10;Description automatically generated">
            <a:extLst>
              <a:ext uri="{FF2B5EF4-FFF2-40B4-BE49-F238E27FC236}">
                <a16:creationId xmlns:a16="http://schemas.microsoft.com/office/drawing/2014/main" id="{159EF505-14F5-3F4C-B612-051883369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32" y="381000"/>
            <a:ext cx="11089232" cy="6189774"/>
          </a:xfrm>
        </p:spPr>
      </p:pic>
    </p:spTree>
    <p:extLst>
      <p:ext uri="{BB962C8B-B14F-4D97-AF65-F5344CB8AC3E}">
        <p14:creationId xmlns:p14="http://schemas.microsoft.com/office/powerpoint/2010/main" val="3151627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newspaper, sign&#10;&#10;Description automatically generated">
            <a:extLst>
              <a:ext uri="{FF2B5EF4-FFF2-40B4-BE49-F238E27FC236}">
                <a16:creationId xmlns:a16="http://schemas.microsoft.com/office/drawing/2014/main" id="{291B05A0-EC44-3845-A2A5-049EA1185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576" y="260648"/>
            <a:ext cx="7994694" cy="599602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524174-2768-1640-B0E1-CB65F31611F4}"/>
              </a:ext>
            </a:extLst>
          </p:cNvPr>
          <p:cNvSpPr/>
          <p:nvPr/>
        </p:nvSpPr>
        <p:spPr>
          <a:xfrm>
            <a:off x="2715816" y="6340678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https://www.dropbox.com/s/rav5x17eqv7b6ne/Questions.pdf?dl=0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262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F95E-D314-8F4F-A64C-FB0BCCA5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9629" y="268658"/>
            <a:ext cx="2286951" cy="798984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AQA GCSE Specification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C9FB4FE-EDAD-9541-9538-6C928ADFD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016"/>
          <a:stretch/>
        </p:blipFill>
        <p:spPr>
          <a:xfrm>
            <a:off x="911424" y="268658"/>
            <a:ext cx="8385454" cy="3912097"/>
          </a:xfr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5CC896-74EC-DD49-A4E1-73AE52E09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3577022"/>
            <a:ext cx="7000614" cy="30857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5D5447-A238-B04E-ADDF-1D8E0FD79AD5}"/>
              </a:ext>
            </a:extLst>
          </p:cNvPr>
          <p:cNvSpPr txBox="1">
            <a:spLocks/>
          </p:cNvSpPr>
          <p:nvPr/>
        </p:nvSpPr>
        <p:spPr>
          <a:xfrm>
            <a:off x="2279576" y="6059016"/>
            <a:ext cx="2286951" cy="79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dirty="0" err="1"/>
              <a:t>Ofsted</a:t>
            </a:r>
            <a:r>
              <a:rPr lang="en-US" sz="2800" dirty="0"/>
              <a:t> Inspection Framework 2021</a:t>
            </a:r>
          </a:p>
        </p:txBody>
      </p:sp>
    </p:spTree>
    <p:extLst>
      <p:ext uri="{BB962C8B-B14F-4D97-AF65-F5344CB8AC3E}">
        <p14:creationId xmlns:p14="http://schemas.microsoft.com/office/powerpoint/2010/main" val="867826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6FD2864-BD92-FE43-858D-D7A86E085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764704"/>
            <a:ext cx="3565447" cy="4968552"/>
          </a:xfrm>
          <a:prstGeom prst="rect">
            <a:avLst/>
          </a:prstGeom>
        </p:spPr>
      </p:pic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7395E15E-73A6-D140-818B-43B5C703A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8925"/>
          <a:stretch/>
        </p:blipFill>
        <p:spPr>
          <a:xfrm>
            <a:off x="8470206" y="781844"/>
            <a:ext cx="3484376" cy="4951412"/>
          </a:xfrm>
        </p:spPr>
      </p:pic>
      <p:pic>
        <p:nvPicPr>
          <p:cNvPr id="9" name="Picture 8" descr="A close-up of a skull&#10;&#10;Description automatically generated with low confidence">
            <a:extLst>
              <a:ext uri="{FF2B5EF4-FFF2-40B4-BE49-F238E27FC236}">
                <a16:creationId xmlns:a16="http://schemas.microsoft.com/office/drawing/2014/main" id="{A8E23387-4F4C-1E45-BBDD-2F72C99870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947" y="764704"/>
            <a:ext cx="3533821" cy="496855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FD8815C-F141-E441-AD18-E718C6AD71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1842" b="94337"/>
          <a:stretch/>
        </p:blipFill>
        <p:spPr>
          <a:xfrm>
            <a:off x="911424" y="116632"/>
            <a:ext cx="4876800" cy="52772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6B4E66D-7EE1-1F4C-A31F-4CB9559D327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619" r="35831" b="66517"/>
          <a:stretch/>
        </p:blipFill>
        <p:spPr>
          <a:xfrm>
            <a:off x="3073705" y="6010673"/>
            <a:ext cx="8865530" cy="59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 AIMS of using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1646237"/>
            <a:ext cx="9495837" cy="4525963"/>
          </a:xfrm>
        </p:spPr>
        <p:txBody>
          <a:bodyPr>
            <a:noAutofit/>
          </a:bodyPr>
          <a:lstStyle/>
          <a:p>
            <a:r>
              <a:rPr lang="en-US" sz="3200" b="1" dirty="0"/>
              <a:t>A – Approaches</a:t>
            </a:r>
            <a:r>
              <a:rPr lang="en-US" sz="3200" dirty="0"/>
              <a:t>. To learn how to adapt &amp; manipulate the approaches artists have used. </a:t>
            </a:r>
          </a:p>
          <a:p>
            <a:r>
              <a:rPr lang="en-US" sz="3200" b="1" dirty="0"/>
              <a:t>I – Inspiration </a:t>
            </a:r>
            <a:r>
              <a:rPr lang="en-US" sz="3200" dirty="0"/>
              <a:t>and idea</a:t>
            </a:r>
            <a:r>
              <a:rPr lang="en-GB" sz="3200" dirty="0"/>
              <a:t>s</a:t>
            </a:r>
            <a:r>
              <a:rPr lang="en-US" sz="3200" dirty="0"/>
              <a:t>. </a:t>
            </a:r>
          </a:p>
          <a:p>
            <a:r>
              <a:rPr lang="en-US" sz="3200" b="1" dirty="0"/>
              <a:t>M – Meaning. U</a:t>
            </a:r>
            <a:r>
              <a:rPr lang="en-US" sz="3200" dirty="0"/>
              <a:t>nderstand the deeper meanings behind artists work then re-applying it</a:t>
            </a:r>
          </a:p>
          <a:p>
            <a:r>
              <a:rPr lang="en-US" sz="3200" b="1" dirty="0"/>
              <a:t>S –Skills &amp; Techniques</a:t>
            </a:r>
            <a:r>
              <a:rPr lang="en-US" sz="3200" dirty="0"/>
              <a:t>. To learn how artists made their art so you can learn from them.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4EA9D-4B49-C343-B509-5076BD120546}"/>
              </a:ext>
            </a:extLst>
          </p:cNvPr>
          <p:cNvSpPr txBox="1"/>
          <p:nvPr/>
        </p:nvSpPr>
        <p:spPr>
          <a:xfrm rot="10800000" flipH="1" flipV="1">
            <a:off x="4733940" y="6066562"/>
            <a:ext cx="3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254061"/>
                </a:solidFill>
                <a:latin typeface="Avenir Book"/>
                <a:cs typeface="Avenir Book"/>
              </a:rPr>
              <a:t>A - </a:t>
            </a:r>
            <a:r>
              <a:rPr lang="en-GB" sz="3600" b="1" dirty="0">
                <a:solidFill>
                  <a:srgbClr val="254061"/>
                </a:solidFill>
                <a:latin typeface="Avenir Book"/>
                <a:cs typeface="Avenir Book"/>
              </a:rPr>
              <a:t>Understand how</a:t>
            </a:r>
            <a:r>
              <a:rPr lang="en-US" sz="3600" b="1" dirty="0">
                <a:solidFill>
                  <a:srgbClr val="254061"/>
                </a:solidFill>
                <a:latin typeface="Avenir Book"/>
                <a:cs typeface="Avenir Book"/>
              </a:rPr>
              <a:t> the Approach</a:t>
            </a:r>
            <a:r>
              <a:rPr lang="en-GB" sz="3600" b="1" dirty="0">
                <a:solidFill>
                  <a:srgbClr val="254061"/>
                </a:solidFill>
                <a:latin typeface="Avenir Book"/>
                <a:cs typeface="Avenir Book"/>
              </a:rPr>
              <a:t> artists use affects the outcome </a:t>
            </a:r>
            <a:endParaRPr lang="en-US" sz="3600" b="1" dirty="0">
              <a:solidFill>
                <a:srgbClr val="254061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371" y="1921932"/>
            <a:ext cx="4038600" cy="1849967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venir Light"/>
                <a:cs typeface="Avenir Light"/>
              </a:rPr>
              <a:t>We can take the same theme yet interpret it through different approaches; realist, abstract, contemporary, sculptural…</a:t>
            </a:r>
          </a:p>
          <a:p>
            <a:pPr>
              <a:buNone/>
            </a:pPr>
            <a:endParaRPr lang="en-US" sz="2800" dirty="0">
              <a:latin typeface="Avenir Light"/>
              <a:cs typeface="Avenir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F2014-7526-304A-8AFD-4774124041F0}"/>
              </a:ext>
            </a:extLst>
          </p:cNvPr>
          <p:cNvSpPr txBox="1"/>
          <p:nvPr/>
        </p:nvSpPr>
        <p:spPr>
          <a:xfrm rot="5400000" flipH="1" flipV="1">
            <a:off x="-1482326" y="4844535"/>
            <a:ext cx="3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4A6C3-DA9F-324D-8BEC-AACD64CA6169}"/>
              </a:ext>
            </a:extLst>
          </p:cNvPr>
          <p:cNvSpPr txBox="1"/>
          <p:nvPr/>
        </p:nvSpPr>
        <p:spPr>
          <a:xfrm>
            <a:off x="5359359" y="6247369"/>
            <a:ext cx="5289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John Constable A Windmill near Brighton 1824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940973D-720B-2D48-A285-2C1B36F84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2032613"/>
            <a:ext cx="5187867" cy="41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254061"/>
                </a:solidFill>
                <a:latin typeface="Avenir Book"/>
                <a:cs typeface="Avenir Book"/>
              </a:rPr>
              <a:t>A - </a:t>
            </a:r>
            <a:r>
              <a:rPr lang="en-GB" sz="3600" b="1" dirty="0">
                <a:solidFill>
                  <a:srgbClr val="254061"/>
                </a:solidFill>
                <a:latin typeface="Avenir Book"/>
                <a:cs typeface="Avenir Book"/>
              </a:rPr>
              <a:t>Understand how</a:t>
            </a:r>
            <a:r>
              <a:rPr lang="en-US" sz="3600" b="1" dirty="0">
                <a:solidFill>
                  <a:srgbClr val="254061"/>
                </a:solidFill>
                <a:latin typeface="Avenir Book"/>
                <a:cs typeface="Avenir Book"/>
              </a:rPr>
              <a:t> the Approach</a:t>
            </a:r>
            <a:r>
              <a:rPr lang="en-GB" sz="3600" b="1" dirty="0">
                <a:solidFill>
                  <a:srgbClr val="254061"/>
                </a:solidFill>
                <a:latin typeface="Avenir Book"/>
                <a:cs typeface="Avenir Book"/>
              </a:rPr>
              <a:t> artists use affects the outcome </a:t>
            </a:r>
            <a:endParaRPr lang="en-US" sz="3600" b="1" dirty="0">
              <a:solidFill>
                <a:srgbClr val="254061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371" y="1921932"/>
            <a:ext cx="4038600" cy="1849967"/>
          </a:xfrm>
        </p:spPr>
        <p:txBody>
          <a:bodyPr>
            <a:noAutofit/>
          </a:bodyPr>
          <a:lstStyle/>
          <a:p>
            <a:r>
              <a:rPr lang="en-GB" sz="2800" dirty="0">
                <a:latin typeface="Avenir Light"/>
                <a:cs typeface="Avenir Light"/>
              </a:rPr>
              <a:t>We can take the same theme yet interpret it through different approaches; realist, abstract, contemporary, sculptural…</a:t>
            </a:r>
          </a:p>
          <a:p>
            <a:pPr>
              <a:buNone/>
            </a:pPr>
            <a:endParaRPr lang="en-US" sz="2800" dirty="0">
              <a:latin typeface="Avenir Light"/>
              <a:cs typeface="Avenir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F2014-7526-304A-8AFD-4774124041F0}"/>
              </a:ext>
            </a:extLst>
          </p:cNvPr>
          <p:cNvSpPr txBox="1"/>
          <p:nvPr/>
        </p:nvSpPr>
        <p:spPr>
          <a:xfrm rot="5400000" flipH="1" flipV="1">
            <a:off x="-1482326" y="4844535"/>
            <a:ext cx="3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EB556-A24C-0E47-8718-0080A698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55" y="1651580"/>
            <a:ext cx="3486723" cy="4867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5BBAD9-196E-2748-ACE4-A7F2DB4DC1C4}"/>
              </a:ext>
            </a:extLst>
          </p:cNvPr>
          <p:cNvSpPr txBox="1"/>
          <p:nvPr/>
        </p:nvSpPr>
        <p:spPr>
          <a:xfrm>
            <a:off x="10047481" y="5597086"/>
            <a:ext cx="1670299" cy="92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Tony </a:t>
            </a:r>
            <a:r>
              <a:rPr lang="en-GB" b="0" i="0" u="none" strike="noStrike" dirty="0" err="1">
                <a:solidFill>
                  <a:srgbClr val="313131"/>
                </a:solidFill>
                <a:effectLst/>
                <a:latin typeface="Tate regular"/>
              </a:rPr>
              <a:t>Cragg</a:t>
            </a:r>
            <a:endParaRPr lang="en-GB" b="0" i="0" u="none" strike="noStrike" dirty="0">
              <a:solidFill>
                <a:srgbClr val="313131"/>
              </a:solidFill>
              <a:effectLst/>
              <a:latin typeface="Tate regular"/>
            </a:endParaRPr>
          </a:p>
          <a:p>
            <a:r>
              <a:rPr lang="en-GB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Cumulus</a:t>
            </a:r>
          </a:p>
          <a:p>
            <a:r>
              <a:rPr lang="en-GB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1998</a:t>
            </a:r>
          </a:p>
        </p:txBody>
      </p:sp>
    </p:spTree>
    <p:extLst>
      <p:ext uri="{BB962C8B-B14F-4D97-AF65-F5344CB8AC3E}">
        <p14:creationId xmlns:p14="http://schemas.microsoft.com/office/powerpoint/2010/main" val="128924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767" y="294217"/>
            <a:ext cx="9601200" cy="1485900"/>
          </a:xfrm>
        </p:spPr>
        <p:txBody>
          <a:bodyPr/>
          <a:lstStyle/>
          <a:p>
            <a:r>
              <a:rPr lang="en-US" sz="6600" b="1" dirty="0">
                <a:solidFill>
                  <a:srgbClr val="254061"/>
                </a:solidFill>
                <a:latin typeface="Avenir Book"/>
                <a:cs typeface="Avenir Book"/>
              </a:rPr>
              <a:t>I </a:t>
            </a:r>
            <a:r>
              <a:rPr lang="en-US" b="1" dirty="0">
                <a:solidFill>
                  <a:srgbClr val="254061"/>
                </a:solidFill>
                <a:latin typeface="Avenir Book"/>
                <a:cs typeface="Avenir Book"/>
              </a:rPr>
              <a:t>- </a:t>
            </a:r>
            <a:r>
              <a:rPr lang="en-US" sz="3200" b="1" dirty="0">
                <a:solidFill>
                  <a:srgbClr val="254061"/>
                </a:solidFill>
                <a:latin typeface="Avenir Book"/>
                <a:cs typeface="Avenir Book"/>
              </a:rPr>
              <a:t>Use artists to get </a:t>
            </a:r>
            <a:r>
              <a:rPr lang="en-GB" sz="3200" b="1" dirty="0">
                <a:solidFill>
                  <a:srgbClr val="254061"/>
                </a:solidFill>
                <a:latin typeface="Avenir Book"/>
                <a:cs typeface="Avenir Book"/>
              </a:rPr>
              <a:t>In</a:t>
            </a:r>
            <a:r>
              <a:rPr lang="en-US" sz="3200" b="1" dirty="0">
                <a:solidFill>
                  <a:srgbClr val="254061"/>
                </a:solidFill>
                <a:latin typeface="Avenir Book"/>
                <a:cs typeface="Avenir Book"/>
              </a:rPr>
              <a:t>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708" y="1765586"/>
            <a:ext cx="3035300" cy="3459163"/>
          </a:xfrm>
        </p:spPr>
        <p:txBody>
          <a:bodyPr>
            <a:normAutofit/>
          </a:bodyPr>
          <a:lstStyle/>
          <a:p>
            <a:r>
              <a:rPr lang="en-US" dirty="0">
                <a:latin typeface="Avenir Light"/>
                <a:cs typeface="Avenir Light"/>
              </a:rPr>
              <a:t>Steal ideas don’t borrow them. Borrowing means it still belongs to the owner, stealing means its mine! Take their idea and </a:t>
            </a:r>
            <a:r>
              <a:rPr lang="en-GB" dirty="0">
                <a:latin typeface="Avenir Light"/>
                <a:cs typeface="Avenir Light"/>
              </a:rPr>
              <a:t>own</a:t>
            </a:r>
            <a:r>
              <a:rPr lang="en-US" dirty="0">
                <a:latin typeface="Avenir Light"/>
                <a:cs typeface="Avenir Light"/>
              </a:rPr>
              <a:t> </a:t>
            </a:r>
            <a:r>
              <a:rPr lang="en-GB" dirty="0">
                <a:latin typeface="Avenir Light"/>
                <a:cs typeface="Avenir Light"/>
              </a:rPr>
              <a:t>it</a:t>
            </a:r>
            <a:r>
              <a:rPr lang="en-US" dirty="0">
                <a:latin typeface="Avenir Light"/>
                <a:cs typeface="Avenir Ligh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01641" y="5832570"/>
            <a:ext cx="162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Cornelia Parker Cold Dark Matter: An Exploded View 1991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99C21C-1857-C045-84A6-E6274C5D7E83}"/>
              </a:ext>
            </a:extLst>
          </p:cNvPr>
          <p:cNvSpPr txBox="1"/>
          <p:nvPr/>
        </p:nvSpPr>
        <p:spPr>
          <a:xfrm rot="16200000" flipH="1">
            <a:off x="-1047748" y="5182984"/>
            <a:ext cx="268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CB11377-7006-D24E-BDEF-DAF90F2A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7766" y="1743407"/>
            <a:ext cx="3728508" cy="4735494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6A6587D-9A43-9B46-A2CB-89492A542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8" t="5242" r="11885" b="3186"/>
          <a:stretch/>
        </p:blipFill>
        <p:spPr>
          <a:xfrm rot="16200000">
            <a:off x="8559272" y="-164046"/>
            <a:ext cx="2545261" cy="3831194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C35583-37ED-DC44-84B5-FDBEBB5C0147}"/>
              </a:ext>
            </a:extLst>
          </p:cNvPr>
          <p:cNvSpPr txBox="1"/>
          <p:nvPr/>
        </p:nvSpPr>
        <p:spPr>
          <a:xfrm>
            <a:off x="8990011" y="3070385"/>
            <a:ext cx="2433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Philip </a:t>
            </a:r>
            <a:r>
              <a:rPr lang="en-GB" sz="1200" b="0" i="0" u="none" strike="noStrike" dirty="0" err="1">
                <a:solidFill>
                  <a:srgbClr val="313131"/>
                </a:solidFill>
                <a:effectLst/>
                <a:latin typeface="Tate regular"/>
              </a:rPr>
              <a:t>Guston</a:t>
            </a:r>
            <a:r>
              <a:rPr lang="en-GB" sz="1200" b="0" i="0" u="none" strike="noStrike" dirty="0">
                <a:solidFill>
                  <a:srgbClr val="313131"/>
                </a:solidFill>
                <a:effectLst/>
                <a:latin typeface="Tate regular"/>
              </a:rPr>
              <a:t> untitled 1957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5242984" cy="1653117"/>
          </a:xfrm>
        </p:spPr>
        <p:txBody>
          <a:bodyPr>
            <a:normAutofit/>
          </a:bodyPr>
          <a:lstStyle/>
          <a:p>
            <a:r>
              <a:rPr lang="en-US" sz="7333" b="1" dirty="0">
                <a:solidFill>
                  <a:srgbClr val="254061"/>
                </a:solidFill>
                <a:latin typeface="Avenir Book"/>
                <a:cs typeface="Avenir Book"/>
              </a:rPr>
              <a:t>M </a:t>
            </a:r>
            <a:r>
              <a:rPr lang="en-US" b="1" dirty="0">
                <a:solidFill>
                  <a:srgbClr val="254061"/>
                </a:solidFill>
                <a:latin typeface="Avenir Book"/>
                <a:cs typeface="Avenir Book"/>
              </a:rPr>
              <a:t>– </a:t>
            </a:r>
            <a:r>
              <a:rPr lang="en-GB" sz="2667" b="1" dirty="0">
                <a:solidFill>
                  <a:srgbClr val="254061"/>
                </a:solidFill>
                <a:latin typeface="Avenir Book"/>
                <a:cs typeface="Avenir Book"/>
              </a:rPr>
              <a:t>Learn </a:t>
            </a:r>
            <a:r>
              <a:rPr lang="en-US" sz="2667" b="1" dirty="0">
                <a:solidFill>
                  <a:srgbClr val="254061"/>
                </a:solidFill>
                <a:latin typeface="Avenir Book"/>
                <a:cs typeface="Avenir Book"/>
              </a:rPr>
              <a:t>the Meaning behind </a:t>
            </a:r>
            <a:r>
              <a:rPr lang="en-GB" sz="2667" b="1" dirty="0">
                <a:solidFill>
                  <a:srgbClr val="254061"/>
                </a:solidFill>
                <a:latin typeface="Avenir Book"/>
                <a:cs typeface="Avenir Book"/>
              </a:rPr>
              <a:t>artists’ work</a:t>
            </a:r>
            <a:endParaRPr lang="en-US" b="1" dirty="0">
              <a:solidFill>
                <a:srgbClr val="254061"/>
              </a:solidFill>
              <a:latin typeface="Avenir Book"/>
              <a:cs typeface="Avenir Boo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017" y="2338916"/>
            <a:ext cx="3696255" cy="3020650"/>
          </a:xfrm>
        </p:spPr>
        <p:txBody>
          <a:bodyPr>
            <a:normAutofit/>
          </a:bodyPr>
          <a:lstStyle/>
          <a:p>
            <a:r>
              <a:rPr lang="en-US" dirty="0">
                <a:latin typeface="Avenir Light"/>
                <a:cs typeface="Avenir Light"/>
              </a:rPr>
              <a:t>Discover the cognitive thinking process behind the way in which artists interpreted themes, concepts or their ideas. How did they represent meaning in what they did and</a:t>
            </a:r>
            <a:r>
              <a:rPr lang="en-GB" dirty="0">
                <a:latin typeface="Avenir Light"/>
                <a:cs typeface="Avenir Light"/>
              </a:rPr>
              <a:t> then crucially,</a:t>
            </a:r>
            <a:r>
              <a:rPr lang="en-US" dirty="0">
                <a:latin typeface="Avenir Light"/>
                <a:cs typeface="Avenir Light"/>
              </a:rPr>
              <a:t> how might you </a:t>
            </a:r>
            <a:r>
              <a:rPr lang="en-GB" dirty="0">
                <a:latin typeface="Avenir Light"/>
                <a:cs typeface="Avenir Light"/>
              </a:rPr>
              <a:t>reapply and reinvent</a:t>
            </a:r>
            <a:r>
              <a:rPr lang="en-US" dirty="0">
                <a:latin typeface="Avenir Light"/>
                <a:cs typeface="Avenir Light"/>
              </a:rPr>
              <a:t> </a:t>
            </a:r>
            <a:r>
              <a:rPr lang="en-GB" dirty="0">
                <a:latin typeface="Avenir Light"/>
                <a:cs typeface="Avenir Light"/>
              </a:rPr>
              <a:t>it</a:t>
            </a:r>
            <a:r>
              <a:rPr lang="en-US" dirty="0">
                <a:latin typeface="Avenir Light"/>
                <a:cs typeface="Avenir Light"/>
              </a:rPr>
              <a:t>?</a:t>
            </a:r>
            <a:endParaRPr lang="en-GB" dirty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32B06-501D-1140-8B7C-FCB13E668F97}"/>
              </a:ext>
            </a:extLst>
          </p:cNvPr>
          <p:cNvSpPr txBox="1"/>
          <p:nvPr/>
        </p:nvSpPr>
        <p:spPr>
          <a:xfrm rot="5400000" flipH="1" flipV="1">
            <a:off x="-1457311" y="4754659"/>
            <a:ext cx="3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AF7F8-3827-C949-8A93-82ECAD670476}"/>
              </a:ext>
            </a:extLst>
          </p:cNvPr>
          <p:cNvSpPr txBox="1"/>
          <p:nvPr/>
        </p:nvSpPr>
        <p:spPr>
          <a:xfrm>
            <a:off x="4169832" y="5849035"/>
            <a:ext cx="2699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Head of Aphrodite ("The Bartlett Head" ), Greek, about 330–300 B.C., Museum of Fine Arts, Boston</a:t>
            </a:r>
            <a:endParaRPr lang="en-US" sz="1200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AABFF1E-8BD9-2342-90E9-D6F21D566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47" y="346783"/>
            <a:ext cx="4610923" cy="616443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5242984" cy="1653117"/>
          </a:xfrm>
        </p:spPr>
        <p:txBody>
          <a:bodyPr>
            <a:normAutofit/>
          </a:bodyPr>
          <a:lstStyle/>
          <a:p>
            <a:r>
              <a:rPr lang="en-US" sz="7333" b="1" dirty="0">
                <a:solidFill>
                  <a:srgbClr val="254061"/>
                </a:solidFill>
                <a:latin typeface="Avenir Book"/>
                <a:cs typeface="Avenir Book"/>
              </a:rPr>
              <a:t>M </a:t>
            </a:r>
            <a:r>
              <a:rPr lang="en-US" b="1" dirty="0">
                <a:solidFill>
                  <a:srgbClr val="254061"/>
                </a:solidFill>
                <a:latin typeface="Avenir Book"/>
                <a:cs typeface="Avenir Book"/>
              </a:rPr>
              <a:t>– </a:t>
            </a:r>
            <a:r>
              <a:rPr lang="en-GB" sz="2667" b="1" dirty="0">
                <a:solidFill>
                  <a:srgbClr val="254061"/>
                </a:solidFill>
                <a:latin typeface="Avenir Book"/>
                <a:cs typeface="Avenir Book"/>
              </a:rPr>
              <a:t>Learn </a:t>
            </a:r>
            <a:r>
              <a:rPr lang="en-US" sz="2667" b="1" dirty="0">
                <a:solidFill>
                  <a:srgbClr val="254061"/>
                </a:solidFill>
                <a:latin typeface="Avenir Book"/>
                <a:cs typeface="Avenir Book"/>
              </a:rPr>
              <a:t>the Meaning behind </a:t>
            </a:r>
            <a:r>
              <a:rPr lang="en-GB" sz="2667" b="1" dirty="0">
                <a:solidFill>
                  <a:srgbClr val="254061"/>
                </a:solidFill>
                <a:latin typeface="Avenir Book"/>
                <a:cs typeface="Avenir Book"/>
              </a:rPr>
              <a:t>artists’ work</a:t>
            </a:r>
            <a:endParaRPr lang="en-US" b="1" dirty="0">
              <a:solidFill>
                <a:srgbClr val="254061"/>
              </a:solidFill>
              <a:latin typeface="Avenir Book"/>
              <a:cs typeface="Avenir Book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C32B06-501D-1140-8B7C-FCB13E668F97}"/>
              </a:ext>
            </a:extLst>
          </p:cNvPr>
          <p:cNvSpPr txBox="1"/>
          <p:nvPr/>
        </p:nvSpPr>
        <p:spPr>
          <a:xfrm rot="5400000" flipH="1" flipV="1">
            <a:off x="-1457311" y="4754659"/>
            <a:ext cx="3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/>
              <a:t>www.paulcarneyarts.com</a:t>
            </a:r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AF7F8-3827-C949-8A93-82ECAD670476}"/>
              </a:ext>
            </a:extLst>
          </p:cNvPr>
          <p:cNvSpPr txBox="1"/>
          <p:nvPr/>
        </p:nvSpPr>
        <p:spPr>
          <a:xfrm>
            <a:off x="4169832" y="5849035"/>
            <a:ext cx="2699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Cindy Sherman</a:t>
            </a:r>
          </a:p>
          <a:p>
            <a:pPr algn="r"/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</a:rPr>
              <a:t>Selfie 2006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92765-7C39-B54F-81D3-B43A031ED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167" y="732387"/>
            <a:ext cx="4322234" cy="57629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643AC2-09EA-5343-8227-BDD7217C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017" y="2338916"/>
            <a:ext cx="3696255" cy="3020650"/>
          </a:xfrm>
        </p:spPr>
        <p:txBody>
          <a:bodyPr>
            <a:normAutofit/>
          </a:bodyPr>
          <a:lstStyle/>
          <a:p>
            <a:r>
              <a:rPr lang="en-US" dirty="0">
                <a:latin typeface="Avenir Light"/>
                <a:cs typeface="Avenir Light"/>
              </a:rPr>
              <a:t>Discover the cognitive thinking process behind the way in which artists interpreted themes, concepts or their ideas. How did they represent meaning in what they did and</a:t>
            </a:r>
            <a:r>
              <a:rPr lang="en-GB" dirty="0">
                <a:latin typeface="Avenir Light"/>
                <a:cs typeface="Avenir Light"/>
              </a:rPr>
              <a:t> then crucially,</a:t>
            </a:r>
            <a:r>
              <a:rPr lang="en-US" dirty="0">
                <a:latin typeface="Avenir Light"/>
                <a:cs typeface="Avenir Light"/>
              </a:rPr>
              <a:t> how might you </a:t>
            </a:r>
            <a:r>
              <a:rPr lang="en-GB" dirty="0">
                <a:latin typeface="Avenir Light"/>
                <a:cs typeface="Avenir Light"/>
              </a:rPr>
              <a:t>reapply and reinvent</a:t>
            </a:r>
            <a:r>
              <a:rPr lang="en-US" dirty="0">
                <a:latin typeface="Avenir Light"/>
                <a:cs typeface="Avenir Light"/>
              </a:rPr>
              <a:t> </a:t>
            </a:r>
            <a:r>
              <a:rPr lang="en-GB" dirty="0">
                <a:latin typeface="Avenir Light"/>
                <a:cs typeface="Avenir Light"/>
              </a:rPr>
              <a:t>it</a:t>
            </a:r>
            <a:r>
              <a:rPr lang="en-US" dirty="0">
                <a:latin typeface="Avenir Light"/>
                <a:cs typeface="Avenir Light"/>
              </a:rPr>
              <a:t>?</a:t>
            </a:r>
            <a:endParaRPr lang="en-GB" dirty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  <a:p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C18B1B8-96FE-494D-926C-3E45374AB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97"/>
          <a:stretch/>
        </p:blipFill>
        <p:spPr>
          <a:xfrm rot="5400000">
            <a:off x="5009415" y="2494781"/>
            <a:ext cx="1810164" cy="14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8847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412</Words>
  <Application>Microsoft Macintosh PowerPoint</Application>
  <PresentationFormat>Widescreen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Avenir Book</vt:lpstr>
      <vt:lpstr>Avenir Light</vt:lpstr>
      <vt:lpstr>Franklin Gothic Book</vt:lpstr>
      <vt:lpstr>Tate regular</vt:lpstr>
      <vt:lpstr>Wingdings</vt:lpstr>
      <vt:lpstr>Crop</vt:lpstr>
      <vt:lpstr>AIMS of using Artist Sources</vt:lpstr>
      <vt:lpstr>AQA GCSE Specification</vt:lpstr>
      <vt:lpstr>PowerPoint Presentation</vt:lpstr>
      <vt:lpstr>The AIMS of using sources</vt:lpstr>
      <vt:lpstr>A - Understand how the Approach artists use affects the outcome </vt:lpstr>
      <vt:lpstr>A - Understand how the Approach artists use affects the outcome </vt:lpstr>
      <vt:lpstr>I - Use artists to get Inspiration</vt:lpstr>
      <vt:lpstr>M – Learn the Meaning behind artists’ work</vt:lpstr>
      <vt:lpstr>M – Learn the Meaning behind artists’ work</vt:lpstr>
      <vt:lpstr>S - Use artists to develop Skills &amp;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AIMS of using Artist Sources</dc:title>
  <dc:creator>paul carney</dc:creator>
  <cp:lastModifiedBy>paul carney</cp:lastModifiedBy>
  <cp:revision>8</cp:revision>
  <dcterms:created xsi:type="dcterms:W3CDTF">2019-12-17T15:18:29Z</dcterms:created>
  <dcterms:modified xsi:type="dcterms:W3CDTF">2021-11-23T17:46:16Z</dcterms:modified>
</cp:coreProperties>
</file>